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76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3" name="Image 0" descr="/mnt/data/africa_assets/cover_geothermal_giraffe.png"/>
          <p:cNvPicPr>
            <a:picLocks noChangeAspect="1"/>
          </p:cNvPicPr>
          <p:nvPr/>
        </p:nvPicPr>
        <p:blipFill>
          <a:blip r:embed="rId3"/>
          <a:srcRect t="8738" b="8738"/>
          <a:stretch/>
        </p:blipFill>
        <p:spPr>
          <a:xfrm>
            <a:off x="5943600" y="868680"/>
            <a:ext cx="5532120" cy="44348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3749040"/>
            <a:ext cx="6583680" cy="2971800"/>
          </a:xfrm>
          <a:prstGeom prst="roundRect">
            <a:avLst>
              <a:gd name="adj" fmla="val 7692"/>
            </a:avLst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6565392"/>
            <a:ext cx="12191695" cy="109728"/>
          </a:xfrm>
          <a:prstGeom prst="rect">
            <a:avLst/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6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12433" b="17297"/>
          <a:stretch/>
        </p:blipFill>
        <p:spPr>
          <a:xfrm>
            <a:off x="6583680" y="130982"/>
            <a:ext cx="2563838" cy="6005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4360" y="4133088"/>
            <a:ext cx="4846320" cy="34747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0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 AFRICA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594360" y="4517136"/>
            <a:ext cx="530352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GEOTHERMAL</a:t>
            </a:r>
            <a:endParaRPr lang="en-US" sz="3200" dirty="0"/>
          </a:p>
        </p:txBody>
      </p:sp>
      <p:sp>
        <p:nvSpPr>
          <p:cNvPr id="9" name="Text 5"/>
          <p:cNvSpPr/>
          <p:nvPr/>
        </p:nvSpPr>
        <p:spPr>
          <a:xfrm>
            <a:off x="594360" y="5010912"/>
            <a:ext cx="53035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WORKSHOP</a:t>
            </a:r>
            <a:endParaRPr lang="en-US" sz="4200" dirty="0"/>
          </a:p>
        </p:txBody>
      </p:sp>
      <p:sp>
        <p:nvSpPr>
          <p:cNvPr id="10" name="Shape 6"/>
          <p:cNvSpPr/>
          <p:nvPr/>
        </p:nvSpPr>
        <p:spPr>
          <a:xfrm>
            <a:off x="621792" y="5568696"/>
            <a:ext cx="2926080" cy="0"/>
          </a:xfrm>
          <a:prstGeom prst="line">
            <a:avLst/>
          </a:prstGeom>
          <a:noFill/>
          <a:ln w="31750">
            <a:solidFill>
              <a:srgbClr val="FFFFF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58368" y="5705856"/>
            <a:ext cx="5303520" cy="3657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fontScale="92500" lnSpcReduction="2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Harnessing Africa’s Geothermal Potential for a Sustainable Energy Future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8368" y="6170967"/>
            <a:ext cx="3520440" cy="292608"/>
            <a:chOff x="658368" y="6035040"/>
            <a:chExt cx="3520440" cy="292608"/>
          </a:xfrm>
        </p:grpSpPr>
        <p:sp>
          <p:nvSpPr>
            <p:cNvPr id="12" name="Shape 8"/>
            <p:cNvSpPr/>
            <p:nvPr/>
          </p:nvSpPr>
          <p:spPr>
            <a:xfrm>
              <a:off x="658368" y="6035040"/>
              <a:ext cx="3520440" cy="292608"/>
            </a:xfrm>
            <a:prstGeom prst="roundRect">
              <a:avLst>
                <a:gd name="adj" fmla="val 25000"/>
              </a:avLst>
            </a:prstGeom>
            <a:solidFill>
              <a:srgbClr val="FFC72C"/>
            </a:solidFill>
            <a:ln w="12700">
              <a:solidFill>
                <a:srgbClr val="FFC72C">
                  <a:alpha val="0"/>
                </a:srgbClr>
              </a:solidFill>
              <a:prstDash val="solid"/>
            </a:ln>
          </p:spPr>
        </p:sp>
        <p:sp>
          <p:nvSpPr>
            <p:cNvPr id="13" name="Text 9"/>
            <p:cNvSpPr/>
            <p:nvPr/>
          </p:nvSpPr>
          <p:spPr>
            <a:xfrm>
              <a:off x="731520" y="6080760"/>
              <a:ext cx="3374136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50" b="1" dirty="0" smtClean="0">
                  <a:solidFill>
                    <a:srgbClr val="003A70"/>
                  </a:solidFill>
                </a:rPr>
                <a:t>TECHNICAL </a:t>
              </a:r>
              <a:r>
                <a:rPr lang="en-US" sz="950" b="1" dirty="0">
                  <a:solidFill>
                    <a:srgbClr val="003A70"/>
                  </a:solidFill>
                </a:rPr>
                <a:t>PRESENTATIONS</a:t>
              </a:r>
              <a:endParaRPr lang="en-US" sz="950" dirty="0"/>
            </a:p>
          </p:txBody>
        </p:sp>
      </p:grpSp>
      <p:sp>
        <p:nvSpPr>
          <p:cNvPr id="14" name="Text 10"/>
          <p:cNvSpPr/>
          <p:nvPr/>
        </p:nvSpPr>
        <p:spPr>
          <a:xfrm>
            <a:off x="6583680" y="5897880"/>
            <a:ext cx="484632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fontScale="92500"/>
          </a:bodyPr>
          <a:lstStyle/>
          <a:p>
            <a:pPr marL="0" indent="0" algn="r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20–21 July 2026  |  Fairmont The Norfolk Hotel  |  Nairobi, Kenya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10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Resource to Deployment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658368" y="1481328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fontScale="925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layout for workflows, policy roadmaps, project phases, or technology maturation.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822960" y="2240280"/>
            <a:ext cx="2423160" cy="2971800"/>
          </a:xfrm>
          <a:prstGeom prst="roundRect">
            <a:avLst>
              <a:gd name="adj" fmla="val 4528"/>
            </a:avLst>
          </a:prstGeom>
          <a:solidFill>
            <a:srgbClr val="EAF3F8"/>
          </a:solidFill>
          <a:ln w="10160">
            <a:solidFill>
              <a:srgbClr val="D8E2EA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051560" y="2532888"/>
            <a:ext cx="585216" cy="347472"/>
          </a:xfrm>
          <a:prstGeom prst="roundRect">
            <a:avLst>
              <a:gd name="adj" fmla="val 15789"/>
            </a:avLst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133856" y="2606040"/>
            <a:ext cx="384048" cy="1371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95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950" dirty="0"/>
          </a:p>
        </p:txBody>
      </p:sp>
      <p:sp>
        <p:nvSpPr>
          <p:cNvPr id="14" name="Text 11"/>
          <p:cNvSpPr/>
          <p:nvPr/>
        </p:nvSpPr>
        <p:spPr>
          <a:xfrm>
            <a:off x="1051560" y="3090672"/>
            <a:ext cx="1874520" cy="3657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Explore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51560" y="3703320"/>
            <a:ext cx="1874520" cy="9144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Resource screening</a:t>
            </a:r>
            <a:endParaRPr lang="en-US" sz="13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Geology, geophysics, chemistry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3264408" y="3703320"/>
            <a:ext cx="301752" cy="0"/>
          </a:xfrm>
          <a:prstGeom prst="line">
            <a:avLst/>
          </a:prstGeom>
          <a:noFill/>
          <a:ln w="25400">
            <a:solidFill>
              <a:srgbClr val="FFC72C"/>
            </a:solidFill>
            <a:prstDash val="solid"/>
            <a:headEnd type="none"/>
            <a:tailEnd type="triangle"/>
          </a:ln>
        </p:spPr>
      </p:sp>
      <p:sp>
        <p:nvSpPr>
          <p:cNvPr id="17" name="Shape 14"/>
          <p:cNvSpPr/>
          <p:nvPr/>
        </p:nvSpPr>
        <p:spPr>
          <a:xfrm>
            <a:off x="3611880" y="2240280"/>
            <a:ext cx="2423160" cy="2971800"/>
          </a:xfrm>
          <a:prstGeom prst="roundRect">
            <a:avLst>
              <a:gd name="adj" fmla="val 4528"/>
            </a:avLst>
          </a:prstGeom>
          <a:solidFill>
            <a:srgbClr val="FFFFFF"/>
          </a:solidFill>
          <a:ln w="10160">
            <a:solidFill>
              <a:srgbClr val="D8E2EA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3840480" y="2532888"/>
            <a:ext cx="585216" cy="347472"/>
          </a:xfrm>
          <a:prstGeom prst="roundRect">
            <a:avLst>
              <a:gd name="adj" fmla="val 15789"/>
            </a:avLst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922776" y="2606040"/>
            <a:ext cx="384048" cy="1371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95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950" dirty="0"/>
          </a:p>
        </p:txBody>
      </p:sp>
      <p:sp>
        <p:nvSpPr>
          <p:cNvPr id="20" name="Text 17"/>
          <p:cNvSpPr/>
          <p:nvPr/>
        </p:nvSpPr>
        <p:spPr>
          <a:xfrm>
            <a:off x="3840480" y="3090672"/>
            <a:ext cx="1874520" cy="3657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Derisk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3840480" y="3703320"/>
            <a:ext cx="1874520" cy="9144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Drilling strategy</a:t>
            </a:r>
            <a:endParaRPr lang="en-US" sz="13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Reservoir confirmation</a:t>
            </a:r>
            <a:endParaRPr lang="en-US" sz="1300" dirty="0"/>
          </a:p>
        </p:txBody>
      </p:sp>
      <p:sp>
        <p:nvSpPr>
          <p:cNvPr id="22" name="Shape 19"/>
          <p:cNvSpPr/>
          <p:nvPr/>
        </p:nvSpPr>
        <p:spPr>
          <a:xfrm>
            <a:off x="6053328" y="3703320"/>
            <a:ext cx="301752" cy="0"/>
          </a:xfrm>
          <a:prstGeom prst="line">
            <a:avLst/>
          </a:prstGeom>
          <a:noFill/>
          <a:ln w="25400">
            <a:solidFill>
              <a:srgbClr val="FFC72C"/>
            </a:solidFill>
            <a:prstDash val="solid"/>
            <a:headEnd type="none"/>
            <a:tailEnd type="triangle"/>
          </a:ln>
        </p:spPr>
      </p:sp>
      <p:sp>
        <p:nvSpPr>
          <p:cNvPr id="23" name="Shape 20"/>
          <p:cNvSpPr/>
          <p:nvPr/>
        </p:nvSpPr>
        <p:spPr>
          <a:xfrm>
            <a:off x="6400800" y="2240280"/>
            <a:ext cx="2423160" cy="2971800"/>
          </a:xfrm>
          <a:prstGeom prst="roundRect">
            <a:avLst>
              <a:gd name="adj" fmla="val 4528"/>
            </a:avLst>
          </a:prstGeom>
          <a:solidFill>
            <a:srgbClr val="EAF3F8"/>
          </a:solidFill>
          <a:ln w="10160">
            <a:solidFill>
              <a:srgbClr val="D8E2EA"/>
            </a:solidFill>
            <a:prstDash val="solid"/>
          </a:ln>
        </p:spPr>
      </p:sp>
      <p:sp>
        <p:nvSpPr>
          <p:cNvPr id="24" name="Shape 21"/>
          <p:cNvSpPr/>
          <p:nvPr/>
        </p:nvSpPr>
        <p:spPr>
          <a:xfrm>
            <a:off x="6629400" y="2532888"/>
            <a:ext cx="585216" cy="347472"/>
          </a:xfrm>
          <a:prstGeom prst="roundRect">
            <a:avLst>
              <a:gd name="adj" fmla="val 15789"/>
            </a:avLst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6711696" y="2606040"/>
            <a:ext cx="384048" cy="1371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95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950" dirty="0"/>
          </a:p>
        </p:txBody>
      </p:sp>
      <p:sp>
        <p:nvSpPr>
          <p:cNvPr id="26" name="Text 23"/>
          <p:cNvSpPr/>
          <p:nvPr/>
        </p:nvSpPr>
        <p:spPr>
          <a:xfrm>
            <a:off x="6629400" y="3090672"/>
            <a:ext cx="1874520" cy="3657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Develop</a:t>
            </a:r>
            <a:endParaRPr lang="en-US" sz="2200" dirty="0"/>
          </a:p>
        </p:txBody>
      </p:sp>
      <p:sp>
        <p:nvSpPr>
          <p:cNvPr id="27" name="Text 24"/>
          <p:cNvSpPr/>
          <p:nvPr/>
        </p:nvSpPr>
        <p:spPr>
          <a:xfrm>
            <a:off x="6629400" y="3703320"/>
            <a:ext cx="1874520" cy="9144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Financing, EPC, permits</a:t>
            </a:r>
            <a:endParaRPr lang="en-US" sz="13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Workforce and supply chain</a:t>
            </a:r>
            <a:endParaRPr lang="en-US" sz="1300" dirty="0"/>
          </a:p>
        </p:txBody>
      </p:sp>
      <p:sp>
        <p:nvSpPr>
          <p:cNvPr id="28" name="Shape 25"/>
          <p:cNvSpPr/>
          <p:nvPr/>
        </p:nvSpPr>
        <p:spPr>
          <a:xfrm>
            <a:off x="8842248" y="3703320"/>
            <a:ext cx="301752" cy="0"/>
          </a:xfrm>
          <a:prstGeom prst="line">
            <a:avLst/>
          </a:prstGeom>
          <a:noFill/>
          <a:ln w="25400">
            <a:solidFill>
              <a:srgbClr val="FFC72C"/>
            </a:solidFill>
            <a:prstDash val="solid"/>
            <a:headEnd type="none"/>
            <a:tailEnd type="triangle"/>
          </a:ln>
        </p:spPr>
      </p:sp>
      <p:sp>
        <p:nvSpPr>
          <p:cNvPr id="29" name="Shape 26"/>
          <p:cNvSpPr/>
          <p:nvPr/>
        </p:nvSpPr>
        <p:spPr>
          <a:xfrm>
            <a:off x="9189720" y="2240280"/>
            <a:ext cx="2423160" cy="2971800"/>
          </a:xfrm>
          <a:prstGeom prst="roundRect">
            <a:avLst>
              <a:gd name="adj" fmla="val 4528"/>
            </a:avLst>
          </a:prstGeom>
          <a:solidFill>
            <a:srgbClr val="FFFFFF"/>
          </a:solidFill>
          <a:ln w="10160">
            <a:solidFill>
              <a:srgbClr val="D8E2EA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9418320" y="2532888"/>
            <a:ext cx="585216" cy="347472"/>
          </a:xfrm>
          <a:prstGeom prst="roundRect">
            <a:avLst>
              <a:gd name="adj" fmla="val 15789"/>
            </a:avLst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1" name="Text 28"/>
          <p:cNvSpPr/>
          <p:nvPr/>
        </p:nvSpPr>
        <p:spPr>
          <a:xfrm>
            <a:off x="9500616" y="2606040"/>
            <a:ext cx="384048" cy="1371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95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950" dirty="0"/>
          </a:p>
        </p:txBody>
      </p:sp>
      <p:sp>
        <p:nvSpPr>
          <p:cNvPr id="32" name="Text 29"/>
          <p:cNvSpPr/>
          <p:nvPr/>
        </p:nvSpPr>
        <p:spPr>
          <a:xfrm>
            <a:off x="9418320" y="3090672"/>
            <a:ext cx="1874520" cy="3657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Operate</a:t>
            </a:r>
            <a:endParaRPr lang="en-US" sz="2200" dirty="0"/>
          </a:p>
        </p:txBody>
      </p:sp>
      <p:sp>
        <p:nvSpPr>
          <p:cNvPr id="33" name="Text 30"/>
          <p:cNvSpPr/>
          <p:nvPr/>
        </p:nvSpPr>
        <p:spPr>
          <a:xfrm>
            <a:off x="9418320" y="3703320"/>
            <a:ext cx="1874520" cy="9144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Monitoring, optimization</a:t>
            </a:r>
            <a:endParaRPr lang="en-US" sz="13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13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Direct-use / power / heat integration</a:t>
            </a:r>
            <a:endParaRPr lang="en-US" sz="1300" dirty="0"/>
          </a:p>
        </p:txBody>
      </p:sp>
      <p:sp>
        <p:nvSpPr>
          <p:cNvPr id="34" name="Shape 31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36" name="Text 33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10</a:t>
            </a:r>
            <a:endParaRPr lang="en-US" sz="750" dirty="0"/>
          </a:p>
        </p:txBody>
      </p:sp>
      <p:pic>
        <p:nvPicPr>
          <p:cNvPr id="37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0312"/>
            <a:ext cx="2473338" cy="581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11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Paper Title / Main Finding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658368" y="1481328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structured layout for researchers presenting accepted work.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77240" y="2084832"/>
            <a:ext cx="3246120" cy="4114800"/>
          </a:xfrm>
          <a:prstGeom prst="roundRect">
            <a:avLst>
              <a:gd name="adj" fmla="val 2817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51560" y="2148840"/>
            <a:ext cx="256032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Research Question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1051560" y="2651760"/>
            <a:ext cx="2514600" cy="5943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the specific technical question or problem in one sentence.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1051560" y="3520440"/>
            <a:ext cx="256032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Method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1051560" y="4023360"/>
            <a:ext cx="2514600" cy="6400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Summarize data, tools, modelling, or field procedure.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1051560" y="4892040"/>
            <a:ext cx="256032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Conclusion</a:t>
            </a:r>
            <a:endParaRPr lang="en-US" sz="1700" dirty="0"/>
          </a:p>
        </p:txBody>
      </p:sp>
      <p:sp>
        <p:nvSpPr>
          <p:cNvPr id="17" name="Text 14"/>
          <p:cNvSpPr/>
          <p:nvPr/>
        </p:nvSpPr>
        <p:spPr>
          <a:xfrm>
            <a:off x="1051560" y="5394960"/>
            <a:ext cx="2514600" cy="4114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State the outcome and why it matters for Africa.</a:t>
            </a:r>
            <a:endParaRPr lang="en-US" sz="1350" dirty="0"/>
          </a:p>
        </p:txBody>
      </p:sp>
      <p:sp>
        <p:nvSpPr>
          <p:cNvPr id="18" name="Shape 15"/>
          <p:cNvSpPr/>
          <p:nvPr/>
        </p:nvSpPr>
        <p:spPr>
          <a:xfrm>
            <a:off x="4434840" y="2084832"/>
            <a:ext cx="3840480" cy="4114800"/>
          </a:xfrm>
          <a:prstGeom prst="roundRect">
            <a:avLst>
              <a:gd name="adj" fmla="val 1905"/>
            </a:avLst>
          </a:prstGeom>
          <a:solidFill>
            <a:srgbClr val="F7FAFC"/>
          </a:solidFill>
          <a:ln w="10160">
            <a:solidFill>
              <a:srgbClr val="D4DDE5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4434840" y="2084832"/>
            <a:ext cx="73152" cy="4114800"/>
          </a:xfrm>
          <a:prstGeom prst="rect">
            <a:avLst/>
          </a:prstGeom>
          <a:solidFill>
            <a:srgbClr val="0074B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4690872" y="2249424"/>
            <a:ext cx="3337560" cy="3785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6B7B8B"/>
                </a:solidFill>
              </a:rPr>
              <a:t>Primary technical figure / map / simulation output</a:t>
            </a:r>
            <a:endParaRPr lang="en-US" sz="1500" dirty="0"/>
          </a:p>
        </p:txBody>
      </p:sp>
      <p:sp>
        <p:nvSpPr>
          <p:cNvPr id="21" name="Shape 18"/>
          <p:cNvSpPr/>
          <p:nvPr/>
        </p:nvSpPr>
        <p:spPr>
          <a:xfrm>
            <a:off x="8549640" y="2084832"/>
            <a:ext cx="2834640" cy="4114800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2700">
            <a:solidFill>
              <a:srgbClr val="D8E2EA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823960" y="2148840"/>
            <a:ext cx="219456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Numbers</a:t>
            </a:r>
            <a:endParaRPr lang="en-US" sz="1700" dirty="0"/>
          </a:p>
        </p:txBody>
      </p:sp>
      <p:sp>
        <p:nvSpPr>
          <p:cNvPr id="23" name="Text 20"/>
          <p:cNvSpPr/>
          <p:nvPr/>
        </p:nvSpPr>
        <p:spPr>
          <a:xfrm>
            <a:off x="8823960" y="2834640"/>
            <a:ext cx="1188720" cy="2286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dirty="0">
                <a:solidFill>
                  <a:srgbClr val="6A7B8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1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8823960" y="3090672"/>
            <a:ext cx="109728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XX%</a:t>
            </a:r>
            <a:endParaRPr lang="en-US" sz="2400" dirty="0"/>
          </a:p>
        </p:txBody>
      </p:sp>
      <p:sp>
        <p:nvSpPr>
          <p:cNvPr id="25" name="Text 22"/>
          <p:cNvSpPr/>
          <p:nvPr/>
        </p:nvSpPr>
        <p:spPr>
          <a:xfrm>
            <a:off x="8823960" y="3749040"/>
            <a:ext cx="1188720" cy="2286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dirty="0">
                <a:solidFill>
                  <a:srgbClr val="6A7B8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2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8823960" y="4005072"/>
            <a:ext cx="128016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XX MW</a:t>
            </a:r>
            <a:endParaRPr lang="en-US" sz="2400" dirty="0"/>
          </a:p>
        </p:txBody>
      </p:sp>
      <p:sp>
        <p:nvSpPr>
          <p:cNvPr id="27" name="Text 24"/>
          <p:cNvSpPr/>
          <p:nvPr/>
        </p:nvSpPr>
        <p:spPr>
          <a:xfrm>
            <a:off x="8823960" y="4663440"/>
            <a:ext cx="1188720" cy="2286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100" dirty="0">
                <a:solidFill>
                  <a:srgbClr val="6A7B8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Metric 3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8823960" y="4919472"/>
            <a:ext cx="128016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XX yrs</a:t>
            </a:r>
            <a:endParaRPr lang="en-US" sz="2400" dirty="0"/>
          </a:p>
        </p:txBody>
      </p:sp>
      <p:sp>
        <p:nvSpPr>
          <p:cNvPr id="29" name="Shape 26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31" name="Text 28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11</a:t>
            </a:r>
            <a:endParaRPr lang="en-US" sz="750" dirty="0"/>
          </a:p>
        </p:txBody>
      </p:sp>
      <p:pic>
        <p:nvPicPr>
          <p:cNvPr id="32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0312"/>
            <a:ext cx="2473338" cy="581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11880" y="210312"/>
            <a:ext cx="5120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SPEAKER / PANELIST PROFILE</a:t>
            </a:r>
            <a:endParaRPr lang="en-US" sz="950" dirty="0"/>
          </a:p>
        </p:txBody>
      </p:sp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12</a:t>
            </a:r>
            <a:endParaRPr lang="en-US" sz="850" dirty="0"/>
          </a:p>
        </p:txBody>
      </p:sp>
      <p:sp>
        <p:nvSpPr>
          <p:cNvPr id="9" name="Shape 6"/>
          <p:cNvSpPr/>
          <p:nvPr/>
        </p:nvSpPr>
        <p:spPr>
          <a:xfrm>
            <a:off x="0" y="777240"/>
            <a:ext cx="12191695" cy="5852160"/>
          </a:xfrm>
          <a:prstGeom prst="rect">
            <a:avLst/>
          </a:prstGeom>
          <a:solidFill>
            <a:srgbClr val="003A7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10" name="Image 1" descr="/mnt/data/africa_assets/speaker_podium.png"/>
          <p:cNvPicPr>
            <a:picLocks noChangeAspect="1"/>
          </p:cNvPicPr>
          <p:nvPr/>
        </p:nvPicPr>
        <p:blipFill>
          <a:blip r:embed="rId3"/>
          <a:srcRect l="9772" r="9772"/>
          <a:stretch/>
        </p:blipFill>
        <p:spPr>
          <a:xfrm>
            <a:off x="594360" y="1234440"/>
            <a:ext cx="3749040" cy="448056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594360" y="5212080"/>
            <a:ext cx="3749040" cy="502920"/>
          </a:xfrm>
          <a:prstGeom prst="rect">
            <a:avLst/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22960" y="5376672"/>
            <a:ext cx="3291840" cy="16459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5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SPEAKER PHOTO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4892040" y="1508760"/>
            <a:ext cx="530352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Speaker Name</a:t>
            </a:r>
            <a:endParaRPr lang="en-US" sz="3400" dirty="0"/>
          </a:p>
        </p:txBody>
      </p:sp>
      <p:sp>
        <p:nvSpPr>
          <p:cNvPr id="14" name="Text 10"/>
          <p:cNvSpPr/>
          <p:nvPr/>
        </p:nvSpPr>
        <p:spPr>
          <a:xfrm>
            <a:off x="4910328" y="2103120"/>
            <a:ext cx="484632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b="1" dirty="0">
                <a:solidFill>
                  <a:srgbClr val="FFC7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Title / Organization / Country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4910328" y="2743200"/>
            <a:ext cx="475488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Session / Presentation Title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4965192" y="3401568"/>
            <a:ext cx="5120640" cy="1051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500" dirty="0">
                <a:solidFill>
                  <a:srgbClr val="EAF3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Short professional background</a:t>
            </a:r>
            <a:endParaRPr lang="en-US" sz="1500" dirty="0"/>
          </a:p>
          <a:p>
            <a:r>
              <a:rPr lang="en-US" sz="1500" dirty="0">
                <a:solidFill>
                  <a:srgbClr val="EAF3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Relevant expertise or project experience</a:t>
            </a:r>
            <a:endParaRPr lang="en-US" sz="1500" dirty="0"/>
          </a:p>
          <a:p>
            <a:r>
              <a:rPr lang="en-US" sz="1500" dirty="0">
                <a:solidFill>
                  <a:srgbClr val="EAF3F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One-line contribution to the workshop theme</a:t>
            </a:r>
            <a:endParaRPr lang="en-US" sz="1500" dirty="0"/>
          </a:p>
        </p:txBody>
      </p:sp>
      <p:sp>
        <p:nvSpPr>
          <p:cNvPr id="17" name="Shape 13"/>
          <p:cNvSpPr/>
          <p:nvPr/>
        </p:nvSpPr>
        <p:spPr>
          <a:xfrm>
            <a:off x="4919472" y="4892040"/>
            <a:ext cx="3611880" cy="329184"/>
          </a:xfrm>
          <a:prstGeom prst="roundRect">
            <a:avLst>
              <a:gd name="adj" fmla="val 22222"/>
            </a:avLst>
          </a:prstGeom>
          <a:solidFill>
            <a:srgbClr val="FFC72C"/>
          </a:solidFill>
          <a:ln w="12700">
            <a:solidFill>
              <a:srgbClr val="FFC72C">
                <a:alpha val="0"/>
              </a:srgbClr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4992624" y="4937760"/>
            <a:ext cx="346557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03A70"/>
                </a:solidFill>
              </a:rPr>
              <a:t>Harnessing Africa’s Geothermal Potential</a:t>
            </a:r>
            <a:endParaRPr lang="en-US" sz="950" dirty="0"/>
          </a:p>
        </p:txBody>
      </p:sp>
      <p:sp>
        <p:nvSpPr>
          <p:cNvPr id="19" name="Shape 15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21" name="Text 17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12</a:t>
            </a:r>
            <a:endParaRPr lang="en-US" sz="750" dirty="0"/>
          </a:p>
        </p:txBody>
      </p:sp>
      <p:pic>
        <p:nvPicPr>
          <p:cNvPr id="22" name="Image 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3241"/>
            <a:ext cx="2473338" cy="581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484409"/>
            <a:ext cx="3320853" cy="18689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84" y="1385533"/>
            <a:ext cx="4764024" cy="381261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68896" y="0"/>
            <a:ext cx="4764024" cy="6858000"/>
          </a:xfrm>
          <a:prstGeom prst="rect">
            <a:avLst/>
          </a:prstGeom>
          <a:solidFill>
            <a:srgbClr val="003A70">
              <a:alpha val="55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574509"/>
            <a:ext cx="3063240" cy="7203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7240" y="1828800"/>
            <a:ext cx="4572000" cy="7315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Thank you</a:t>
            </a:r>
            <a:endParaRPr lang="en-US" sz="4800" dirty="0"/>
          </a:p>
        </p:txBody>
      </p:sp>
      <p:sp>
        <p:nvSpPr>
          <p:cNvPr id="6" name="Text 2"/>
          <p:cNvSpPr/>
          <p:nvPr/>
        </p:nvSpPr>
        <p:spPr>
          <a:xfrm>
            <a:off x="822960" y="2834640"/>
            <a:ext cx="4754880" cy="4572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300" b="1" dirty="0">
                <a:solidFill>
                  <a:srgbClr val="FFC7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Questions &amp; Discussion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841248" y="3886200"/>
            <a:ext cx="4754880" cy="5943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E7F2F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Presenter Name</a:t>
            </a:r>
            <a:endParaRPr lang="en-US" sz="15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E7F2F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Email | LinkedIn | Organization</a:t>
            </a:r>
            <a:endParaRPr lang="en-US" sz="1500" dirty="0"/>
          </a:p>
        </p:txBody>
      </p:sp>
      <p:sp>
        <p:nvSpPr>
          <p:cNvPr id="8" name="Shape 4"/>
          <p:cNvSpPr/>
          <p:nvPr/>
        </p:nvSpPr>
        <p:spPr>
          <a:xfrm>
            <a:off x="822960" y="4736592"/>
            <a:ext cx="3017520" cy="0"/>
          </a:xfrm>
          <a:prstGeom prst="line">
            <a:avLst/>
          </a:prstGeom>
          <a:noFill/>
          <a:ln w="25400">
            <a:solidFill>
              <a:srgbClr val="FFC72C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41248" y="5074920"/>
            <a:ext cx="4754880" cy="4114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200" dirty="0">
                <a:solidFill>
                  <a:srgbClr val="BFD2E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 Africa Geothermal Workshop 2026</a:t>
            </a:r>
            <a:endParaRPr lang="en-US" sz="12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1200" dirty="0">
                <a:solidFill>
                  <a:srgbClr val="BFD2E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Nairobi, Kenya | 20–21 July 2026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4" y="149905"/>
            <a:ext cx="2410281" cy="56678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11880" y="210312"/>
            <a:ext cx="5120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TEMPLATE USAGE GUIDE</a:t>
            </a:r>
            <a:endParaRPr lang="en-US" sz="950" dirty="0"/>
          </a:p>
        </p:txBody>
      </p:sp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14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Template Layout Guide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658368" y="1481328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FF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Delete this slide before final submission if not needed.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822960" y="2148840"/>
            <a:ext cx="4937760" cy="3108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4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slide 2 for paper or keynote title pages.</a:t>
            </a:r>
            <a:endParaRPr lang="en-US" sz="1450" dirty="0"/>
          </a:p>
          <a:p>
            <a:r>
              <a:rPr lang="en-US" sz="14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slide 3 for agenda / talk outline.</a:t>
            </a:r>
            <a:endParaRPr lang="en-US" sz="1450" dirty="0"/>
          </a:p>
          <a:p>
            <a:r>
              <a:rPr lang="en-US" sz="14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slide 4 as a section divider.</a:t>
            </a:r>
            <a:endParaRPr lang="en-US" sz="1450" dirty="0"/>
          </a:p>
          <a:p>
            <a:r>
              <a:rPr lang="en-US" sz="14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slides 5–11 for technical content, methods, results, charts, workflows, and case studies.</a:t>
            </a:r>
            <a:endParaRPr lang="en-US" sz="1450" dirty="0"/>
          </a:p>
          <a:p>
            <a:r>
              <a:rPr lang="en-US" sz="14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slide 12 for speaker introductions or panelist profiles.</a:t>
            </a:r>
            <a:endParaRPr lang="en-US" sz="1450" dirty="0"/>
          </a:p>
          <a:p>
            <a:r>
              <a:rPr lang="en-US" sz="14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slide 13 for closing / Q&amp;A.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492240" y="2148840"/>
            <a:ext cx="4389120" cy="3200400"/>
          </a:xfrm>
          <a:prstGeom prst="roundRect">
            <a:avLst>
              <a:gd name="adj" fmla="val 3429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812280" y="2487168"/>
            <a:ext cx="347472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Style Guidance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812280" y="2971800"/>
            <a:ext cx="3611880" cy="1737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3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slide titles short.</a:t>
            </a:r>
            <a:endParaRPr lang="en-US" sz="1350" dirty="0"/>
          </a:p>
          <a:p>
            <a:r>
              <a:rPr lang="en-US" sz="13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no more than 3–5 bullets per slide.</a:t>
            </a:r>
            <a:endParaRPr lang="en-US" sz="1350" dirty="0"/>
          </a:p>
          <a:p>
            <a:r>
              <a:rPr lang="en-US" sz="13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Credit photos and external figures in small text below visuals.</a:t>
            </a:r>
            <a:endParaRPr lang="en-US" sz="1350" dirty="0"/>
          </a:p>
          <a:p>
            <a:r>
              <a:rPr lang="en-US" sz="135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Prefer field photos, maps, data charts, and diagrams over dense paragraphs.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812280" y="5029200"/>
            <a:ext cx="3611880" cy="2286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000" dirty="0">
                <a:solidFill>
                  <a:srgbClr val="66778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Primary colors: SPE blue, deep blue, yellow, pale blue, white.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14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4" y="149905"/>
            <a:ext cx="2317797" cy="54503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11880" y="210312"/>
            <a:ext cx="5120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950" dirty="0"/>
          </a:p>
        </p:txBody>
      </p:sp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02</a:t>
            </a:r>
            <a:endParaRPr lang="en-US" sz="850" dirty="0"/>
          </a:p>
        </p:txBody>
      </p:sp>
      <p:pic>
        <p:nvPicPr>
          <p:cNvPr id="9" name="Image 1" descr="/mnt/data/africa_assets/geothermal_panorama.png"/>
          <p:cNvPicPr>
            <a:picLocks noChangeAspect="1"/>
          </p:cNvPicPr>
          <p:nvPr/>
        </p:nvPicPr>
        <p:blipFill>
          <a:blip r:embed="rId4"/>
          <a:srcRect t="26148" b="26148"/>
          <a:stretch/>
        </p:blipFill>
        <p:spPr>
          <a:xfrm>
            <a:off x="502920" y="868680"/>
            <a:ext cx="11201400" cy="155448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502920" y="868680"/>
            <a:ext cx="11201400" cy="1554480"/>
          </a:xfrm>
          <a:prstGeom prst="rect">
            <a:avLst/>
          </a:prstGeom>
          <a:solidFill>
            <a:srgbClr val="003A70">
              <a:alpha val="7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868680" y="2560320"/>
            <a:ext cx="6858000" cy="301752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8E1E8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1143000" y="2880360"/>
            <a:ext cx="630936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PRESENTATION TITLE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1143000" y="3364992"/>
            <a:ext cx="6309360" cy="9144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2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Title of Paper / Technical Talk Goes Here</a:t>
            </a:r>
            <a:endParaRPr lang="en-US" sz="3200" dirty="0"/>
          </a:p>
        </p:txBody>
      </p:sp>
      <p:sp>
        <p:nvSpPr>
          <p:cNvPr id="14" name="Text 10"/>
          <p:cNvSpPr/>
          <p:nvPr/>
        </p:nvSpPr>
        <p:spPr>
          <a:xfrm>
            <a:off x="1143000" y="4462272"/>
            <a:ext cx="6035040" cy="5029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4B5F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Presenter Name, Affiliation</a:t>
            </a:r>
            <a:endParaRPr lang="en-US" sz="15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4B5F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Co-authors / Session name</a:t>
            </a:r>
            <a:endParaRPr lang="en-US" sz="1500" dirty="0"/>
          </a:p>
        </p:txBody>
      </p:sp>
      <p:sp>
        <p:nvSpPr>
          <p:cNvPr id="15" name="Shape 11"/>
          <p:cNvSpPr/>
          <p:nvPr/>
        </p:nvSpPr>
        <p:spPr>
          <a:xfrm>
            <a:off x="1143000" y="5138928"/>
            <a:ext cx="3108960" cy="320040"/>
          </a:xfrm>
          <a:prstGeom prst="roundRect">
            <a:avLst>
              <a:gd name="adj" fmla="val 22857"/>
            </a:avLst>
          </a:prstGeom>
          <a:solidFill>
            <a:srgbClr val="FFC72C"/>
          </a:solidFill>
          <a:ln w="12700">
            <a:solidFill>
              <a:srgbClr val="FFC72C">
                <a:alpha val="0"/>
              </a:srgbClr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1216152" y="5184648"/>
            <a:ext cx="29626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03A70"/>
                </a:solidFill>
              </a:rPr>
              <a:t>20–21 July 2026 | Nairobi, Kenya</a:t>
            </a:r>
            <a:endParaRPr lang="en-US" sz="950" dirty="0"/>
          </a:p>
        </p:txBody>
      </p:sp>
      <p:sp>
        <p:nvSpPr>
          <p:cNvPr id="17" name="Text 13"/>
          <p:cNvSpPr/>
          <p:nvPr/>
        </p:nvSpPr>
        <p:spPr>
          <a:xfrm>
            <a:off x="8183880" y="4160520"/>
            <a:ext cx="3108960" cy="5943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r">
              <a:lnSpc>
                <a:spcPct val="9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 Africa Geothermal Workshop 2026</a:t>
            </a:r>
            <a:endParaRPr lang="en-US" sz="2000" dirty="0"/>
          </a:p>
        </p:txBody>
      </p:sp>
      <p:sp>
        <p:nvSpPr>
          <p:cNvPr id="19" name="Shape 14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20" name="Text 15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21" name="Text 16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02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4" y="149905"/>
            <a:ext cx="2473338" cy="58161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03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Presentation Roadmap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658368" y="1481328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this slide to orient the audience before moving into technical detail.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868680" y="2331720"/>
            <a:ext cx="594360" cy="402336"/>
          </a:xfrm>
          <a:prstGeom prst="roundRect">
            <a:avLst>
              <a:gd name="adj" fmla="val 13636"/>
            </a:avLst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60120" y="2404872"/>
            <a:ext cx="411480" cy="16459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1000" dirty="0"/>
          </a:p>
        </p:txBody>
      </p:sp>
      <p:sp>
        <p:nvSpPr>
          <p:cNvPr id="14" name="Text 10"/>
          <p:cNvSpPr/>
          <p:nvPr/>
        </p:nvSpPr>
        <p:spPr>
          <a:xfrm>
            <a:off x="1664208" y="2377440"/>
            <a:ext cx="41148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Context &amp; motivation</a:t>
            </a:r>
            <a:endParaRPr lang="en-US" sz="1800" dirty="0"/>
          </a:p>
        </p:txBody>
      </p:sp>
      <p:sp>
        <p:nvSpPr>
          <p:cNvPr id="15" name="Shape 11"/>
          <p:cNvSpPr/>
          <p:nvPr/>
        </p:nvSpPr>
        <p:spPr>
          <a:xfrm>
            <a:off x="5943600" y="2532888"/>
            <a:ext cx="4572000" cy="0"/>
          </a:xfrm>
          <a:prstGeom prst="line">
            <a:avLst/>
          </a:prstGeom>
          <a:noFill/>
          <a:ln w="10160">
            <a:solidFill>
              <a:srgbClr val="D7E2E9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868680" y="2990088"/>
            <a:ext cx="594360" cy="402336"/>
          </a:xfrm>
          <a:prstGeom prst="roundRect">
            <a:avLst>
              <a:gd name="adj" fmla="val 13636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960120" y="3063240"/>
            <a:ext cx="411480" cy="16459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1000" dirty="0"/>
          </a:p>
        </p:txBody>
      </p:sp>
      <p:sp>
        <p:nvSpPr>
          <p:cNvPr id="18" name="Text 14"/>
          <p:cNvSpPr/>
          <p:nvPr/>
        </p:nvSpPr>
        <p:spPr>
          <a:xfrm>
            <a:off x="1664208" y="3035808"/>
            <a:ext cx="41148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Methods / workflow</a:t>
            </a:r>
            <a:endParaRPr lang="en-US" sz="1800" dirty="0"/>
          </a:p>
        </p:txBody>
      </p:sp>
      <p:sp>
        <p:nvSpPr>
          <p:cNvPr id="19" name="Shape 15"/>
          <p:cNvSpPr/>
          <p:nvPr/>
        </p:nvSpPr>
        <p:spPr>
          <a:xfrm>
            <a:off x="5943600" y="3191256"/>
            <a:ext cx="4572000" cy="0"/>
          </a:xfrm>
          <a:prstGeom prst="line">
            <a:avLst/>
          </a:prstGeom>
          <a:noFill/>
          <a:ln w="10160">
            <a:solidFill>
              <a:srgbClr val="D7E2E9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868680" y="3648456"/>
            <a:ext cx="594360" cy="402336"/>
          </a:xfrm>
          <a:prstGeom prst="roundRect">
            <a:avLst>
              <a:gd name="adj" fmla="val 13636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960120" y="3721608"/>
            <a:ext cx="411480" cy="16459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1000" dirty="0"/>
          </a:p>
        </p:txBody>
      </p:sp>
      <p:sp>
        <p:nvSpPr>
          <p:cNvPr id="22" name="Text 18"/>
          <p:cNvSpPr/>
          <p:nvPr/>
        </p:nvSpPr>
        <p:spPr>
          <a:xfrm>
            <a:off x="1664208" y="3694176"/>
            <a:ext cx="41148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Results / findings</a:t>
            </a:r>
            <a:endParaRPr lang="en-US" sz="1800" dirty="0"/>
          </a:p>
        </p:txBody>
      </p:sp>
      <p:sp>
        <p:nvSpPr>
          <p:cNvPr id="23" name="Shape 19"/>
          <p:cNvSpPr/>
          <p:nvPr/>
        </p:nvSpPr>
        <p:spPr>
          <a:xfrm>
            <a:off x="5943600" y="3849624"/>
            <a:ext cx="4572000" cy="0"/>
          </a:xfrm>
          <a:prstGeom prst="line">
            <a:avLst/>
          </a:prstGeom>
          <a:noFill/>
          <a:ln w="10160">
            <a:solidFill>
              <a:srgbClr val="D7E2E9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868680" y="4306824"/>
            <a:ext cx="594360" cy="402336"/>
          </a:xfrm>
          <a:prstGeom prst="roundRect">
            <a:avLst>
              <a:gd name="adj" fmla="val 13636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960120" y="4379976"/>
            <a:ext cx="411480" cy="16459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1000" dirty="0"/>
          </a:p>
        </p:txBody>
      </p:sp>
      <p:sp>
        <p:nvSpPr>
          <p:cNvPr id="26" name="Text 22"/>
          <p:cNvSpPr/>
          <p:nvPr/>
        </p:nvSpPr>
        <p:spPr>
          <a:xfrm>
            <a:off x="1664208" y="4352544"/>
            <a:ext cx="41148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Implications for Africa</a:t>
            </a:r>
            <a:endParaRPr lang="en-US" sz="1800" dirty="0"/>
          </a:p>
        </p:txBody>
      </p:sp>
      <p:sp>
        <p:nvSpPr>
          <p:cNvPr id="27" name="Shape 23"/>
          <p:cNvSpPr/>
          <p:nvPr/>
        </p:nvSpPr>
        <p:spPr>
          <a:xfrm>
            <a:off x="5943600" y="4507992"/>
            <a:ext cx="4572000" cy="0"/>
          </a:xfrm>
          <a:prstGeom prst="line">
            <a:avLst/>
          </a:prstGeom>
          <a:noFill/>
          <a:ln w="10160">
            <a:solidFill>
              <a:srgbClr val="D7E2E9"/>
            </a:solidFill>
            <a:prstDash val="solid"/>
          </a:ln>
        </p:spPr>
      </p:sp>
      <p:sp>
        <p:nvSpPr>
          <p:cNvPr id="28" name="Shape 24"/>
          <p:cNvSpPr/>
          <p:nvPr/>
        </p:nvSpPr>
        <p:spPr>
          <a:xfrm>
            <a:off x="868680" y="4965192"/>
            <a:ext cx="594360" cy="402336"/>
          </a:xfrm>
          <a:prstGeom prst="roundRect">
            <a:avLst>
              <a:gd name="adj" fmla="val 13636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960120" y="5038344"/>
            <a:ext cx="411480" cy="16459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1000" dirty="0"/>
          </a:p>
        </p:txBody>
      </p:sp>
      <p:sp>
        <p:nvSpPr>
          <p:cNvPr id="30" name="Text 26"/>
          <p:cNvSpPr/>
          <p:nvPr/>
        </p:nvSpPr>
        <p:spPr>
          <a:xfrm>
            <a:off x="1664208" y="5010912"/>
            <a:ext cx="41148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Recommendations / next steps</a:t>
            </a:r>
            <a:endParaRPr lang="en-US" sz="1800" dirty="0"/>
          </a:p>
        </p:txBody>
      </p:sp>
      <p:sp>
        <p:nvSpPr>
          <p:cNvPr id="31" name="Shape 27"/>
          <p:cNvSpPr/>
          <p:nvPr/>
        </p:nvSpPr>
        <p:spPr>
          <a:xfrm>
            <a:off x="5943600" y="5166360"/>
            <a:ext cx="4572000" cy="0"/>
          </a:xfrm>
          <a:prstGeom prst="line">
            <a:avLst/>
          </a:prstGeom>
          <a:noFill/>
          <a:ln w="10160">
            <a:solidFill>
              <a:srgbClr val="D7E2E9"/>
            </a:solidFill>
            <a:prstDash val="solid"/>
          </a:ln>
        </p:spPr>
      </p:sp>
      <p:pic>
        <p:nvPicPr>
          <p:cNvPr id="3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254510"/>
            <a:ext cx="4206240" cy="2367267"/>
          </a:xfrm>
          <a:prstGeom prst="rect">
            <a:avLst/>
          </a:prstGeom>
        </p:spPr>
      </p:pic>
      <p:sp>
        <p:nvSpPr>
          <p:cNvPr id="33" name="Shape 28"/>
          <p:cNvSpPr/>
          <p:nvPr/>
        </p:nvSpPr>
        <p:spPr>
          <a:xfrm>
            <a:off x="6720840" y="4800600"/>
            <a:ext cx="4206240" cy="502920"/>
          </a:xfrm>
          <a:prstGeom prst="rect">
            <a:avLst/>
          </a:prstGeom>
          <a:solidFill>
            <a:srgbClr val="003A70">
              <a:alpha val="85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4" name="Text 29"/>
          <p:cNvSpPr/>
          <p:nvPr/>
        </p:nvSpPr>
        <p:spPr>
          <a:xfrm>
            <a:off x="6903720" y="4937760"/>
            <a:ext cx="3794760" cy="2011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950" dirty="0" smtClean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Caption and credit</a:t>
            </a:r>
            <a:endParaRPr lang="en-US" sz="950" dirty="0"/>
          </a:p>
        </p:txBody>
      </p:sp>
      <p:sp>
        <p:nvSpPr>
          <p:cNvPr id="35" name="Shape 30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36" name="Text 31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37" name="Text 32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03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frica_assets/geothermal_facility_greenpipes.png"/>
          <p:cNvPicPr>
            <a:picLocks noChangeAspect="1"/>
          </p:cNvPicPr>
          <p:nvPr/>
        </p:nvPicPr>
        <p:blipFill>
          <a:blip r:embed="rId3"/>
          <a:srcRect l="26938" r="26938"/>
          <a:stretch/>
        </p:blipFill>
        <p:spPr>
          <a:xfrm>
            <a:off x="6080760" y="0"/>
            <a:ext cx="610819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080760" y="0"/>
            <a:ext cx="6108192" cy="6858000"/>
          </a:xfrm>
          <a:prstGeom prst="rect">
            <a:avLst/>
          </a:prstGeom>
          <a:solidFill>
            <a:srgbClr val="003A70">
              <a:alpha val="75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pic>
        <p:nvPicPr>
          <p:cNvPr id="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289796"/>
            <a:ext cx="3350828" cy="7879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731520" y="1965960"/>
            <a:ext cx="1234440" cy="320040"/>
          </a:xfrm>
          <a:prstGeom prst="roundRect">
            <a:avLst>
              <a:gd name="adj" fmla="val 22857"/>
            </a:avLst>
          </a:prstGeom>
          <a:solidFill>
            <a:srgbClr val="FFC72C"/>
          </a:solidFill>
          <a:ln w="12700">
            <a:solidFill>
              <a:srgbClr val="FFC72C">
                <a:alpha val="0"/>
              </a:srgbClr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804672" y="2011680"/>
            <a:ext cx="108813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03A70"/>
                </a:solidFill>
              </a:rPr>
              <a:t>SECTION 01</a:t>
            </a:r>
            <a:endParaRPr lang="en-US" sz="950" dirty="0"/>
          </a:p>
        </p:txBody>
      </p:sp>
      <p:sp>
        <p:nvSpPr>
          <p:cNvPr id="7" name="Text 3"/>
          <p:cNvSpPr/>
          <p:nvPr/>
        </p:nvSpPr>
        <p:spPr>
          <a:xfrm>
            <a:off x="731520" y="2514600"/>
            <a:ext cx="4846320" cy="7315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fontScale="925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Section Title Goes Here</a:t>
            </a:r>
            <a:endParaRPr lang="en-US" sz="3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77240" y="4180044"/>
            <a:ext cx="4251960" cy="576072"/>
            <a:chOff x="777240" y="3401568"/>
            <a:chExt cx="4251960" cy="576072"/>
          </a:xfrm>
        </p:grpSpPr>
        <p:sp>
          <p:nvSpPr>
            <p:cNvPr id="8" name="Text 4"/>
            <p:cNvSpPr/>
            <p:nvPr/>
          </p:nvSpPr>
          <p:spPr>
            <a:xfrm>
              <a:off x="777240" y="3401568"/>
              <a:ext cx="4251960" cy="365760"/>
            </a:xfrm>
            <a:prstGeom prst="rect">
              <a:avLst/>
            </a:prstGeom>
            <a:noFill/>
            <a:ln/>
          </p:spPr>
          <p:txBody>
            <a:bodyPr wrap="square" lIns="635" tIns="635" rIns="635" bIns="635" rtlCol="0" anchor="t">
              <a:normAutofit fontScale="92500" lnSpcReduction="20000"/>
            </a:bodyPr>
            <a:lstStyle/>
            <a:p>
              <a:pPr marL="0" indent="0" algn="l">
                <a:lnSpc>
                  <a:spcPct val="95000"/>
                </a:lnSpc>
                <a:buNone/>
              </a:pPr>
              <a:r>
                <a:rPr lang="en-US" sz="1600" dirty="0">
                  <a:solidFill>
                    <a:srgbClr val="DDEAF2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Short subtitle that sets the context for the next segment.</a:t>
              </a:r>
              <a:endParaRPr lang="en-US" sz="1600" dirty="0"/>
            </a:p>
          </p:txBody>
        </p:sp>
        <p:sp>
          <p:nvSpPr>
            <p:cNvPr id="9" name="Shape 5"/>
            <p:cNvSpPr/>
            <p:nvPr/>
          </p:nvSpPr>
          <p:spPr>
            <a:xfrm>
              <a:off x="777240" y="3977640"/>
              <a:ext cx="2468880" cy="0"/>
            </a:xfrm>
            <a:prstGeom prst="line">
              <a:avLst/>
            </a:prstGeom>
            <a:noFill/>
            <a:ln w="25400">
              <a:solidFill>
                <a:srgbClr val="FFC72C"/>
              </a:solidFill>
              <a:prstDash val="solid"/>
            </a:ln>
          </p:spPr>
        </p:sp>
      </p:grpSp>
      <p:sp>
        <p:nvSpPr>
          <p:cNvPr id="10" name="Text 6"/>
          <p:cNvSpPr/>
          <p:nvPr/>
        </p:nvSpPr>
        <p:spPr>
          <a:xfrm>
            <a:off x="777240" y="6263640"/>
            <a:ext cx="4114800" cy="2286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000" dirty="0">
                <a:solidFill>
                  <a:srgbClr val="C7D8E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 Africa Geothermal Workshop 2026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05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this topic matters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658368" y="1481328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Connect the technical work to African geothermal deployment.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85800" y="2240280"/>
            <a:ext cx="3291840" cy="3291840"/>
          </a:xfrm>
          <a:prstGeom prst="roundRect">
            <a:avLst>
              <a:gd name="adj" fmla="val 3333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14400" y="2514600"/>
            <a:ext cx="64008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914400" y="2944368"/>
            <a:ext cx="265176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914400" y="3429000"/>
            <a:ext cx="2514600" cy="960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technical or market barrier does your work address?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4434840" y="2240280"/>
            <a:ext cx="3291840" cy="329184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D8E2EA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663440" y="2514600"/>
            <a:ext cx="64008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1800" dirty="0"/>
          </a:p>
        </p:txBody>
      </p:sp>
      <p:sp>
        <p:nvSpPr>
          <p:cNvPr id="17" name="Text 14"/>
          <p:cNvSpPr/>
          <p:nvPr/>
        </p:nvSpPr>
        <p:spPr>
          <a:xfrm>
            <a:off x="4663440" y="2944368"/>
            <a:ext cx="265176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003A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Approach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4663440" y="3429000"/>
            <a:ext cx="2514600" cy="9601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method, dataset, technology, or workflow did you use?</a:t>
            </a:r>
            <a:endParaRPr lang="en-US" sz="1700" dirty="0"/>
          </a:p>
        </p:txBody>
      </p:sp>
      <p:sp>
        <p:nvSpPr>
          <p:cNvPr id="19" name="Shape 16"/>
          <p:cNvSpPr/>
          <p:nvPr/>
        </p:nvSpPr>
        <p:spPr>
          <a:xfrm>
            <a:off x="8183880" y="2240280"/>
            <a:ext cx="3291840" cy="3291840"/>
          </a:xfrm>
          <a:prstGeom prst="roundRect">
            <a:avLst>
              <a:gd name="adj" fmla="val 3333"/>
            </a:avLst>
          </a:prstGeom>
          <a:solidFill>
            <a:srgbClr val="003A7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8412480" y="2514600"/>
            <a:ext cx="64008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800" b="1" dirty="0">
                <a:solidFill>
                  <a:srgbClr val="FFC7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1800" dirty="0"/>
          </a:p>
        </p:txBody>
      </p:sp>
      <p:sp>
        <p:nvSpPr>
          <p:cNvPr id="21" name="Text 18"/>
          <p:cNvSpPr/>
          <p:nvPr/>
        </p:nvSpPr>
        <p:spPr>
          <a:xfrm>
            <a:off x="8412480" y="2944368"/>
            <a:ext cx="2651760" cy="3200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Impact</a:t>
            </a:r>
            <a:endParaRPr lang="en-US" sz="2200" dirty="0"/>
          </a:p>
        </p:txBody>
      </p:sp>
      <p:sp>
        <p:nvSpPr>
          <p:cNvPr id="22" name="Text 19"/>
          <p:cNvSpPr/>
          <p:nvPr/>
        </p:nvSpPr>
        <p:spPr>
          <a:xfrm>
            <a:off x="8412480" y="3429000"/>
            <a:ext cx="2560320" cy="12344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dirty="0">
                <a:solidFill>
                  <a:srgbClr val="E7F2F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does this help policy, investment, exploration, drilling, direct-use, or scale-up?</a:t>
            </a:r>
            <a:endParaRPr lang="en-US" sz="1700" dirty="0"/>
          </a:p>
        </p:txBody>
      </p:sp>
      <p:sp>
        <p:nvSpPr>
          <p:cNvPr id="23" name="Shape 20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05</a:t>
            </a:r>
            <a:endParaRPr lang="en-US" sz="750" dirty="0"/>
          </a:p>
        </p:txBody>
      </p:sp>
      <p:pic>
        <p:nvPicPr>
          <p:cNvPr id="26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4" y="228600"/>
            <a:ext cx="2473338" cy="581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11880" y="210312"/>
            <a:ext cx="5120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TECHNICAL PRESENTATION TEMPLATE</a:t>
            </a:r>
            <a:endParaRPr lang="en-US" sz="950" dirty="0"/>
          </a:p>
        </p:txBody>
      </p:sp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06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Technical Context / Literature Anchor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594360" y="1754659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the main message </a:t>
            </a:r>
            <a:r>
              <a:rPr lang="en-US" sz="1500" dirty="0" err="1" smtClean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crisp;leave</a:t>
            </a:r>
            <a:r>
              <a:rPr lang="en-US" sz="1500" dirty="0" smtClean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details for discussion or backup </a:t>
            </a:r>
            <a:r>
              <a:rPr lang="en-US" sz="1500" dirty="0" smtClean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slides.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22960" y="2240280"/>
            <a:ext cx="4754880" cy="21031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technical context or research question goes here.</a:t>
            </a:r>
            <a:endParaRPr lang="en-US" sz="1500" dirty="0"/>
          </a:p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Briefly state the gap in current practice, policy, finance, or technology.</a:t>
            </a:r>
            <a:endParaRPr lang="en-US" sz="1500" dirty="0"/>
          </a:p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 why the African context changes the problem or opportunity.</a:t>
            </a:r>
            <a:endParaRPr lang="en-US" sz="1500" dirty="0"/>
          </a:p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End with the core hypothesis or objective of the work.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6126480" y="2103120"/>
            <a:ext cx="5257800" cy="3063240"/>
          </a:xfrm>
          <a:prstGeom prst="roundRect">
            <a:avLst>
              <a:gd name="adj" fmla="val 2388"/>
            </a:avLst>
          </a:prstGeom>
          <a:solidFill>
            <a:srgbClr val="F7FAFC"/>
          </a:solidFill>
          <a:ln w="10160">
            <a:solidFill>
              <a:srgbClr val="D4DDE5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126480" y="2102130"/>
            <a:ext cx="73152" cy="3063240"/>
          </a:xfrm>
          <a:prstGeom prst="rect">
            <a:avLst/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82512" y="2157984"/>
            <a:ext cx="4754880" cy="2734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6B7B8B"/>
                </a:solidFill>
              </a:rPr>
              <a:t>Insert key figure, map, reservoir image, field photo, or conceptual diagram</a:t>
            </a:r>
            <a:endParaRPr lang="en-US" sz="1500" dirty="0"/>
          </a:p>
        </p:txBody>
      </p:sp>
      <p:pic>
        <p:nvPicPr>
          <p:cNvPr id="15" name="Image 1" descr="/mnt/data/africa_assets/geothermal_panorama.png"/>
          <p:cNvPicPr>
            <a:picLocks noChangeAspect="1"/>
          </p:cNvPicPr>
          <p:nvPr/>
        </p:nvPicPr>
        <p:blipFill>
          <a:blip r:embed="rId3"/>
          <a:srcRect t="21603" b="21603"/>
          <a:stretch/>
        </p:blipFill>
        <p:spPr>
          <a:xfrm>
            <a:off x="6126480" y="5166360"/>
            <a:ext cx="5257800" cy="86868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199632" y="6089904"/>
            <a:ext cx="4846320" cy="2011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850" dirty="0">
                <a:solidFill>
                  <a:srgbClr val="63738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Caption / source note: keep image credit short and readable.</a:t>
            </a:r>
            <a:endParaRPr lang="en-US" sz="850" dirty="0"/>
          </a:p>
        </p:txBody>
      </p:sp>
      <p:sp>
        <p:nvSpPr>
          <p:cNvPr id="17" name="Shape 13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19" name="Text 15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06</a:t>
            </a:r>
            <a:endParaRPr lang="en-US" sz="750" dirty="0"/>
          </a:p>
        </p:txBody>
      </p:sp>
      <p:pic>
        <p:nvPicPr>
          <p:cNvPr id="20" name="Image 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0312"/>
            <a:ext cx="2473338" cy="581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07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Methodology and Results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658368" y="1481328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this layout to connect what you did with what you found.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85800" y="2084832"/>
            <a:ext cx="5257800" cy="3858768"/>
          </a:xfrm>
          <a:prstGeom prst="roundRect">
            <a:avLst>
              <a:gd name="adj" fmla="val 2370"/>
            </a:avLst>
          </a:prstGeom>
          <a:solidFill>
            <a:srgbClr val="EAF3F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60120" y="2359152"/>
            <a:ext cx="443484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METHOD / WORKFLOW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960120" y="2816352"/>
            <a:ext cx="4434840" cy="2011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Step 1: Data / field input</a:t>
            </a:r>
            <a:endParaRPr lang="en-US" sz="1500" dirty="0"/>
          </a:p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Step 2: Model / analysis method</a:t>
            </a:r>
            <a:endParaRPr lang="en-US" sz="1500" dirty="0"/>
          </a:p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Step 3: Validation / uncertainty check</a:t>
            </a:r>
            <a:endParaRPr lang="en-US" sz="1500" dirty="0"/>
          </a:p>
          <a:p>
            <a:r>
              <a:rPr lang="en-US" sz="15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Step 4: Decision or application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960120" y="4892040"/>
            <a:ext cx="461772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0160">
            <a:solidFill>
              <a:srgbClr val="D4DDE5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960120" y="4892040"/>
            <a:ext cx="73152" cy="868680"/>
          </a:xfrm>
          <a:prstGeom prst="rect">
            <a:avLst/>
          </a:prstGeom>
          <a:solidFill>
            <a:srgbClr val="0074B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216152" y="5056632"/>
            <a:ext cx="4114800" cy="5394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6B7B8B"/>
                </a:solidFill>
              </a:rPr>
              <a:t>Workflow graphic / map / field layout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6263640" y="2084832"/>
            <a:ext cx="5257800" cy="3858768"/>
          </a:xfrm>
          <a:prstGeom prst="roundRect">
            <a:avLst>
              <a:gd name="adj" fmla="val 2370"/>
            </a:avLst>
          </a:prstGeom>
          <a:solidFill>
            <a:srgbClr val="FFFFFF"/>
          </a:solidFill>
          <a:ln w="12700">
            <a:solidFill>
              <a:srgbClr val="D4DDE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537960" y="2359152"/>
            <a:ext cx="4526280" cy="2743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0074B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RESULTS / INTERPRETATION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6537960" y="2788920"/>
            <a:ext cx="4526280" cy="1828800"/>
          </a:xfrm>
          <a:prstGeom prst="roundRect">
            <a:avLst>
              <a:gd name="adj" fmla="val 4000"/>
            </a:avLst>
          </a:prstGeom>
          <a:solidFill>
            <a:srgbClr val="F7FAFC"/>
          </a:solidFill>
          <a:ln w="10160">
            <a:solidFill>
              <a:srgbClr val="D4DDE5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6537960" y="2788920"/>
            <a:ext cx="73152" cy="1828800"/>
          </a:xfrm>
          <a:prstGeom prst="rect">
            <a:avLst/>
          </a:prstGeom>
          <a:solidFill>
            <a:srgbClr val="FFC72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793992" y="2953512"/>
            <a:ext cx="4023360" cy="14996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6B7B8B"/>
                </a:solidFill>
              </a:rPr>
              <a:t>Result chart / table / cross-section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6537960" y="4800600"/>
            <a:ext cx="4526280" cy="1005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4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finding 1 with metric</a:t>
            </a:r>
            <a:endParaRPr lang="en-US" sz="1400" dirty="0"/>
          </a:p>
          <a:p>
            <a:r>
              <a:rPr lang="en-US" sz="14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finding 2 with uncertainty</a:t>
            </a:r>
            <a:endParaRPr lang="en-US" sz="1400" dirty="0"/>
          </a:p>
          <a:p>
            <a:r>
              <a:rPr lang="en-US" sz="1400" dirty="0">
                <a:solidFill>
                  <a:srgbClr val="1F2D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Implication for development or investment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25" name="Text 22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07</a:t>
            </a:r>
            <a:endParaRPr lang="en-US" sz="750" dirty="0"/>
          </a:p>
        </p:txBody>
      </p:sp>
      <p:pic>
        <p:nvPicPr>
          <p:cNvPr id="26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0312"/>
            <a:ext cx="2473338" cy="581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08</a:t>
            </a:r>
            <a:endParaRPr lang="en-US" sz="850" dirty="0"/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59" y="905875"/>
            <a:ext cx="9017286" cy="50749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31920" y="4946286"/>
            <a:ext cx="4800600" cy="1417320"/>
            <a:chOff x="777240" y="4251960"/>
            <a:chExt cx="4800600" cy="1417320"/>
          </a:xfrm>
        </p:grpSpPr>
        <p:sp>
          <p:nvSpPr>
            <p:cNvPr id="10" name="Shape 6"/>
            <p:cNvSpPr/>
            <p:nvPr/>
          </p:nvSpPr>
          <p:spPr>
            <a:xfrm>
              <a:off x="777240" y="4251960"/>
              <a:ext cx="4800600" cy="1417320"/>
            </a:xfrm>
            <a:prstGeom prst="roundRect">
              <a:avLst>
                <a:gd name="adj" fmla="val 6452"/>
              </a:avLst>
            </a:prstGeom>
            <a:solidFill>
              <a:srgbClr val="003A70">
                <a:alpha val="96000"/>
              </a:srgbClr>
            </a:solidFill>
            <a:ln w="12700">
              <a:solidFill>
                <a:srgbClr val="333333">
                  <a:alpha val="0"/>
                </a:srgbClr>
              </a:solidFill>
              <a:prstDash val="solid"/>
            </a:ln>
          </p:spPr>
        </p:sp>
        <p:sp>
          <p:nvSpPr>
            <p:cNvPr id="11" name="Text 7"/>
            <p:cNvSpPr/>
            <p:nvPr/>
          </p:nvSpPr>
          <p:spPr>
            <a:xfrm>
              <a:off x="1051560" y="4498848"/>
              <a:ext cx="4114800" cy="292608"/>
            </a:xfrm>
            <a:prstGeom prst="rect">
              <a:avLst/>
            </a:prstGeom>
            <a:noFill/>
            <a:ln/>
          </p:spPr>
          <p:txBody>
            <a:bodyPr wrap="square" lIns="635" tIns="635" rIns="635" bIns="635" rtlCol="0" anchor="t">
              <a:normAutofit fontScale="70000" lnSpcReduction="20000"/>
            </a:bodyPr>
            <a:lstStyle/>
            <a:p>
              <a:pPr marL="0" indent="0" algn="l">
                <a:lnSpc>
                  <a:spcPct val="95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Field case study / site visit / project photograph</a:t>
              </a:r>
              <a:endParaRPr lang="en-US" sz="200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1051560" y="4937760"/>
              <a:ext cx="4023360" cy="320040"/>
            </a:xfrm>
            <a:prstGeom prst="rect">
              <a:avLst/>
            </a:prstGeom>
            <a:noFill/>
            <a:ln/>
          </p:spPr>
          <p:txBody>
            <a:bodyPr wrap="square" lIns="635" tIns="635" rIns="635" bIns="635" rtlCol="0" anchor="t">
              <a:normAutofit fontScale="92500" lnSpcReduction="10000"/>
            </a:bodyPr>
            <a:lstStyle/>
            <a:p>
              <a:pPr marL="0" indent="0" algn="l">
                <a:lnSpc>
                  <a:spcPct val="95000"/>
                </a:lnSpc>
                <a:buNone/>
              </a:pPr>
              <a:r>
                <a:rPr lang="en-US" sz="1300" dirty="0">
                  <a:solidFill>
                    <a:srgbClr val="EAF3F8"/>
                  </a:solidFill>
                  <a:latin typeface="Aptos" pitchFamily="34" charset="0"/>
                  <a:ea typeface="Aptos" pitchFamily="34" charset="-122"/>
                  <a:cs typeface="Aptos" pitchFamily="34" charset="-120"/>
                </a:rPr>
                <a:t>Use this slide for one powerful image and one clear takeaway.</a:t>
              </a:r>
              <a:endParaRPr lang="en-US" sz="1300" dirty="0"/>
            </a:p>
          </p:txBody>
        </p:sp>
      </p:grpSp>
      <p:sp>
        <p:nvSpPr>
          <p:cNvPr id="13" name="Shape 9"/>
          <p:cNvSpPr/>
          <p:nvPr/>
        </p:nvSpPr>
        <p:spPr>
          <a:xfrm>
            <a:off x="9509760" y="5989320"/>
            <a:ext cx="1417320" cy="292608"/>
          </a:xfrm>
          <a:prstGeom prst="roundRect">
            <a:avLst>
              <a:gd name="adj" fmla="val 25000"/>
            </a:avLst>
          </a:prstGeom>
          <a:solidFill>
            <a:srgbClr val="FFC72C"/>
          </a:solidFill>
          <a:ln w="12700">
            <a:solidFill>
              <a:srgbClr val="FFC72C">
                <a:alpha val="0"/>
              </a:srgbClr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582912" y="6047644"/>
            <a:ext cx="12710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03A70"/>
                </a:solidFill>
              </a:rPr>
              <a:t>KEY TAKEAWAY</a:t>
            </a:r>
            <a:endParaRPr lang="en-US" sz="950" dirty="0"/>
          </a:p>
        </p:txBody>
      </p:sp>
      <p:sp>
        <p:nvSpPr>
          <p:cNvPr id="15" name="Text 11"/>
          <p:cNvSpPr/>
          <p:nvPr/>
        </p:nvSpPr>
        <p:spPr>
          <a:xfrm>
            <a:off x="658368" y="6108192"/>
            <a:ext cx="5029200" cy="18288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850" dirty="0">
                <a:solidFill>
                  <a:srgbClr val="63738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Caption / image credit</a:t>
            </a:r>
            <a:endParaRPr lang="en-US" sz="850" dirty="0"/>
          </a:p>
        </p:txBody>
      </p:sp>
      <p:sp>
        <p:nvSpPr>
          <p:cNvPr id="16" name="Shape 12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18" name="Text 14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08</a:t>
            </a:r>
            <a:endParaRPr lang="en-US" sz="750" dirty="0"/>
          </a:p>
        </p:txBody>
      </p:sp>
      <p:pic>
        <p:nvPicPr>
          <p:cNvPr id="20" name="Image 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10312"/>
            <a:ext cx="2473338" cy="581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446520" y="329184"/>
            <a:ext cx="5166360" cy="0"/>
          </a:xfrm>
          <a:prstGeom prst="line">
            <a:avLst/>
          </a:prstGeom>
          <a:noFill/>
          <a:ln w="12700">
            <a:solidFill>
              <a:srgbClr val="E6E8EA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164592" y="228600"/>
            <a:ext cx="210312" cy="201168"/>
          </a:xfrm>
          <a:prstGeom prst="chevron">
            <a:avLst/>
          </a:prstGeom>
          <a:solidFill>
            <a:srgbClr val="0074BC"/>
          </a:solidFill>
          <a:ln w="12700">
            <a:solidFill>
              <a:srgbClr val="0074BC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20624" y="228600"/>
            <a:ext cx="210312" cy="201168"/>
          </a:xfrm>
          <a:prstGeom prst="chevron">
            <a:avLst/>
          </a:prstGeom>
          <a:solidFill>
            <a:srgbClr val="A8C5D8"/>
          </a:solidFill>
          <a:ln w="12700">
            <a:solidFill>
              <a:srgbClr val="A8C5D8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0" y="6656832"/>
            <a:ext cx="12191695" cy="201168"/>
          </a:xfrm>
          <a:prstGeom prst="rect">
            <a:avLst/>
          </a:prstGeom>
          <a:solidFill>
            <a:srgbClr val="A8C5D8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475720" y="6437376"/>
            <a:ext cx="5029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6F7D8A"/>
                </a:solidFill>
              </a:rPr>
              <a:t>09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640080" y="896112"/>
            <a:ext cx="7132320" cy="5669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400" b="1" dirty="0">
                <a:solidFill>
                  <a:srgbClr val="003A7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Result or Metric</a:t>
            </a:r>
            <a:endParaRPr lang="en-US" sz="3400" dirty="0"/>
          </a:p>
        </p:txBody>
      </p:sp>
      <p:sp>
        <p:nvSpPr>
          <p:cNvPr id="10" name="Text 7"/>
          <p:cNvSpPr/>
          <p:nvPr/>
        </p:nvSpPr>
        <p:spPr>
          <a:xfrm>
            <a:off x="658368" y="1481328"/>
            <a:ext cx="685800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5708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Designed for charts, comparative results, capacity forecasts, or cost curves.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777240" y="2057400"/>
            <a:ext cx="6537960" cy="3703320"/>
          </a:xfrm>
          <a:prstGeom prst="roundRect">
            <a:avLst>
              <a:gd name="adj" fmla="val 1975"/>
            </a:avLst>
          </a:prstGeom>
          <a:solidFill>
            <a:srgbClr val="F7FAFC"/>
          </a:solidFill>
          <a:ln w="10160">
            <a:solidFill>
              <a:srgbClr val="D4DDE5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77240" y="2057400"/>
            <a:ext cx="73152" cy="3703320"/>
          </a:xfrm>
          <a:prstGeom prst="rect">
            <a:avLst/>
          </a:prstGeom>
          <a:solidFill>
            <a:srgbClr val="0074B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33272" y="2221992"/>
            <a:ext cx="6035040" cy="33741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6B7B8B"/>
                </a:solidFill>
              </a:rPr>
              <a:t>Insert chart / graph / table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i="1" dirty="0">
                <a:solidFill>
                  <a:srgbClr val="6B7B8B"/>
                </a:solidFill>
              </a:rPr>
              <a:t>Keep axes readable from the back of the room.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7635240" y="2057400"/>
            <a:ext cx="3749040" cy="3886200"/>
          </a:xfrm>
          <a:prstGeom prst="roundRect">
            <a:avLst>
              <a:gd name="adj" fmla="val 2927"/>
            </a:avLst>
          </a:prstGeom>
          <a:solidFill>
            <a:srgbClr val="003A7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955280" y="2395728"/>
            <a:ext cx="3017520" cy="25603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200" b="1" dirty="0">
                <a:solidFill>
                  <a:srgbClr val="FFC72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INSIGHT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7955280" y="2816352"/>
            <a:ext cx="2834640" cy="73152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fontScale="925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Write the conclusion, not only the data.</a:t>
            </a:r>
            <a:endParaRPr lang="en-US" sz="2400" dirty="0"/>
          </a:p>
        </p:txBody>
      </p:sp>
      <p:sp>
        <p:nvSpPr>
          <p:cNvPr id="17" name="Text 14"/>
          <p:cNvSpPr/>
          <p:nvPr/>
        </p:nvSpPr>
        <p:spPr>
          <a:xfrm>
            <a:off x="7955280" y="3858768"/>
            <a:ext cx="2834640" cy="10515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50" dirty="0">
                <a:solidFill>
                  <a:srgbClr val="E7F2F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Example: “This workflow reduced uncertainty in early-stage prospect ranking and supports faster screening of geothermal targets.”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7955280" y="5166360"/>
            <a:ext cx="2834640" cy="36576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Recommendation / next action</a:t>
            </a:r>
            <a:endParaRPr lang="en-US" sz="1350" dirty="0"/>
          </a:p>
        </p:txBody>
      </p:sp>
      <p:sp>
        <p:nvSpPr>
          <p:cNvPr id="19" name="Shape 16"/>
          <p:cNvSpPr/>
          <p:nvPr/>
        </p:nvSpPr>
        <p:spPr>
          <a:xfrm>
            <a:off x="594360" y="6355080"/>
            <a:ext cx="10881360" cy="0"/>
          </a:xfrm>
          <a:prstGeom prst="line">
            <a:avLst/>
          </a:prstGeom>
          <a:noFill/>
          <a:ln w="10160">
            <a:solidFill>
              <a:srgbClr val="E6E8E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94360" y="6446520"/>
            <a:ext cx="7315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37381"/>
                </a:solidFill>
              </a:rPr>
              <a:t>SPE Africa Geothermal Workshop 2026 | Nairobi, Kenya | 20–21 July 2026</a:t>
            </a:r>
            <a:endParaRPr lang="en-US" sz="750" dirty="0"/>
          </a:p>
        </p:txBody>
      </p:sp>
      <p:sp>
        <p:nvSpPr>
          <p:cNvPr id="21" name="Text 18"/>
          <p:cNvSpPr/>
          <p:nvPr/>
        </p:nvSpPr>
        <p:spPr>
          <a:xfrm>
            <a:off x="10972800" y="6446520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50" dirty="0">
                <a:solidFill>
                  <a:srgbClr val="637381"/>
                </a:solidFill>
              </a:rPr>
              <a:t>09</a:t>
            </a:r>
            <a:endParaRPr lang="en-US" sz="750" dirty="0"/>
          </a:p>
        </p:txBody>
      </p:sp>
      <p:pic>
        <p:nvPicPr>
          <p:cNvPr id="22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22669"/>
            <a:ext cx="2473338" cy="581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945</Words>
  <Application>Microsoft Office PowerPoint</Application>
  <PresentationFormat>Widescreen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 Africa Geothermal Workshop 2026 Template</dc:title>
  <dc:subject>SPE Africa Geothermal Workshop 2026 presentation template</dc:subject>
  <dc:creator>SPE Africa Region / SPE Geothermal Technical Section</dc:creator>
  <cp:lastModifiedBy>User</cp:lastModifiedBy>
  <cp:revision>10</cp:revision>
  <dcterms:created xsi:type="dcterms:W3CDTF">2026-04-27T10:44:43Z</dcterms:created>
  <dcterms:modified xsi:type="dcterms:W3CDTF">2026-05-05T12:16:06Z</dcterms:modified>
</cp:coreProperties>
</file>